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</p:sldMasterIdLst>
  <p:notesMasterIdLst>
    <p:notesMasterId r:id="rId18"/>
  </p:notesMasterIdLst>
  <p:handoutMasterIdLst>
    <p:handoutMasterId r:id="rId19"/>
  </p:handoutMasterIdLst>
  <p:sldIdLst>
    <p:sldId id="289" r:id="rId7"/>
    <p:sldId id="290" r:id="rId8"/>
    <p:sldId id="297" r:id="rId9"/>
    <p:sldId id="291" r:id="rId10"/>
    <p:sldId id="293" r:id="rId11"/>
    <p:sldId id="294" r:id="rId12"/>
    <p:sldId id="295" r:id="rId13"/>
    <p:sldId id="292" r:id="rId14"/>
    <p:sldId id="296" r:id="rId15"/>
    <p:sldId id="298" r:id="rId16"/>
    <p:sldId id="27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97" autoAdjust="0"/>
    <p:restoredTop sz="94613"/>
  </p:normalViewPr>
  <p:slideViewPr>
    <p:cSldViewPr snapToGrid="0" snapToObjects="1">
      <p:cViewPr>
        <p:scale>
          <a:sx n="102" d="100"/>
          <a:sy n="102" d="100"/>
        </p:scale>
        <p:origin x="800" y="4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7/5/16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7/5/16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36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C8BBC-EE5A-0242-B738-2A7C7A3FFB11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A707E-E506-D44E-9F03-398C59180DFC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CC8B-AF56-464A-A95F-8C0EA0F57381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A1C4-3A8E-8246-BF5C-75D2803A7E5D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 smtClean="0"/>
              <a:t>BEGINNER PROGRAMMING LESSON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By Sanjay and Arvind </a:t>
            </a:r>
            <a:r>
              <a:rPr lang="en-US" dirty="0" err="1" smtClean="0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00AA-2309-D347-AEFB-2B2DB276E769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4985D-C099-0040-9433-7DB721433103}" type="datetime1">
              <a:rPr lang="en-US" smtClean="0"/>
              <a:t>7/5/16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8F8D-DA95-8C46-A723-382E56B4DC13}" type="datetime1">
              <a:rPr lang="en-US" smtClean="0"/>
              <a:t>7/5/16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AF51-4786-1B44-AFD4-4C49A35542DD}" type="datetime1">
              <a:rPr lang="en-US" smtClean="0"/>
              <a:t>7/5/16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F5BE-4A88-C341-95B8-89DF459792EB}" type="datetime1">
              <a:rPr lang="en-US" smtClean="0"/>
              <a:t>7/5/16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D85-637E-4240-B41F-F87A99DA0191}" type="datetime1">
              <a:rPr lang="en-US" smtClean="0"/>
              <a:t>7/5/16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8441B-48E3-9441-BB41-6B9EE647731B}" type="datetime1">
              <a:rPr lang="en-US" smtClean="0"/>
              <a:t>7/5/16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9D424-B022-254F-A33B-CD0A450F4E48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F701-621E-9C41-BDF8-BE9F05EE540A}" type="datetime1">
              <a:rPr lang="en-US" smtClean="0"/>
              <a:t>7/5/16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2E1A-0091-0045-AA6E-5D414AAAF688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22E5-1476-C34F-9EEF-4D85AF7E7902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917DB-941A-3247-9261-44EF3E8DDCE9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20002-6F52-2B4E-84E0-015D473189B1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58F3-2A3A-824A-91D9-A2D0C0B51D16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2E192-CDA5-8D45-8EA2-7DEFE46F913D}" type="datetime1">
              <a:rPr lang="en-US" smtClean="0"/>
              <a:t>7/5/16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3BD1-93FF-F548-B4DB-FC09C0D47420}" type="datetime1">
              <a:rPr lang="en-US" smtClean="0"/>
              <a:t>7/5/16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12D2-DFE9-E241-9AF6-2E4AB15556FF}" type="datetime1">
              <a:rPr lang="en-US" smtClean="0"/>
              <a:t>7/5/16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134ED-F203-FA47-A4AE-42336E48C6C3}" type="datetime1">
              <a:rPr lang="en-US" smtClean="0"/>
              <a:t>7/5/16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9595-7FF4-E14C-B5FC-7CED1798608B}" type="datetime1">
              <a:rPr lang="en-US" smtClean="0"/>
              <a:t>7/5/16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14714-2AC8-9940-9437-3FC6C3A0399C}" type="datetime1">
              <a:rPr lang="en-US" smtClean="0"/>
              <a:t>7/5/16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A7906-8E7F-E047-AF1F-AA087BD80B47}" type="datetime1">
              <a:rPr lang="en-US" smtClean="0"/>
              <a:t>7/5/16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1DBC7-5941-5848-8B08-EDE475037830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066EA-FA83-C949-BDA5-ABD36D2385F6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0A1C4-3A8E-8246-BF5C-75D2803A7E5D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664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00AA-2309-D347-AEFB-2B2DB276E769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407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4985D-C099-0040-9433-7DB721433103}" type="datetime1">
              <a:rPr lang="en-US" smtClean="0"/>
              <a:t>7/5/16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300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8F8D-DA95-8C46-A723-382E56B4DC13}" type="datetime1">
              <a:rPr lang="en-US" smtClean="0"/>
              <a:t>7/5/16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429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AF51-4786-1B44-AFD4-4C49A35542DD}" type="datetime1">
              <a:rPr lang="en-US" smtClean="0"/>
              <a:t>7/5/16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93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F5BE-4A88-C341-95B8-89DF459792EB}" type="datetime1">
              <a:rPr lang="en-US" smtClean="0"/>
              <a:t>7/5/16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0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F69D-ACA2-C94C-815A-DF7CF112F4E5}" type="datetime1">
              <a:rPr lang="en-US" smtClean="0"/>
              <a:t>7/5/16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4D85-637E-4240-B41F-F87A99DA0191}" type="datetime1">
              <a:rPr lang="en-US" smtClean="0"/>
              <a:t>7/5/16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688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8441B-48E3-9441-BB41-6B9EE647731B}" type="datetime1">
              <a:rPr lang="en-US" smtClean="0"/>
              <a:t>7/5/16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006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F701-621E-9C41-BDF8-BE9F05EE540A}" type="datetime1">
              <a:rPr lang="en-US" smtClean="0"/>
              <a:t>7/5/16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510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B2E1A-0091-0045-AA6E-5D414AAAF688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244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22E5-1476-C34F-9EEF-4D85AF7E7902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313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6815-494D-AC43-9B33-2F9570967BF1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 smtClean="0"/>
              <a:t>BEGINNER PROGRAMMING LESSON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By Sanjay and Arvind </a:t>
            </a:r>
            <a:r>
              <a:rPr lang="en-US" dirty="0" err="1" smtClean="0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37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B86E-CFB1-CA4E-9DF9-B0CEC6E07421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88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3A98-E1B0-3440-912D-EBE5F791588D}" type="datetime1">
              <a:rPr lang="en-US" smtClean="0"/>
              <a:t>7/5/16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856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AA2E9-D72B-AD48-AF1F-52A08EBA4303}" type="datetime1">
              <a:rPr lang="en-US" smtClean="0"/>
              <a:t>7/5/16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69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5479-4DE8-6441-8AD0-9A685ACF12B8}" type="datetime1">
              <a:rPr lang="en-US" smtClean="0"/>
              <a:t>7/5/16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F2583-5F88-0D45-B8AE-2A60E010D631}" type="datetime1">
              <a:rPr lang="en-US" smtClean="0"/>
              <a:t>7/5/16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21241-F89D-A94C-9EDF-69E3F40ABE0B}" type="datetime1">
              <a:rPr lang="en-US" smtClean="0"/>
              <a:t>7/5/16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45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C5F3B-56FA-F546-A574-CF6D118384F4}" type="datetime1">
              <a:rPr lang="en-US" smtClean="0"/>
              <a:t>7/5/16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68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196E9-40E7-7B40-BAB3-173E3286BBA4}" type="datetime1">
              <a:rPr lang="en-US" smtClean="0"/>
              <a:t>7/5/16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745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9019-D865-2D41-8B16-2696D9E9FF36}" type="datetime1">
              <a:rPr lang="en-US" smtClean="0"/>
              <a:t>7/5/16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9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518C-F8F8-2041-85CC-55BAE734FAC4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717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F100-C690-2548-A59E-01C6F77806AD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823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CE0B-6ABC-9D4A-9944-BE4084483D31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551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8BD0-9C32-4C4B-B66B-306A9F13CF20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805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C913E-2851-A740-B3FD-F42F7400D340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381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8FCE-A927-3844-9E3B-6083AB9AF783}" type="datetime1">
              <a:rPr lang="en-US" smtClean="0"/>
              <a:t>7/5/16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86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B27F-0669-D34C-A91A-64B17AB64A96}" type="datetime1">
              <a:rPr lang="en-US" smtClean="0"/>
              <a:t>7/5/16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B6342-05E0-2B4D-B337-0AEB5C7EAB24}" type="datetime1">
              <a:rPr lang="en-US" smtClean="0"/>
              <a:t>7/5/16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95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7DE53-9418-984B-93FC-8DAE115B31D6}" type="datetime1">
              <a:rPr lang="en-US" smtClean="0"/>
              <a:t>7/5/16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177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4570-A037-2046-98C9-DB89177DA9ED}" type="datetime1">
              <a:rPr lang="en-US" smtClean="0"/>
              <a:t>7/5/16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36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AA431-089C-8B4C-A74D-9FDFCF7A4A50}" type="datetime1">
              <a:rPr lang="en-US" smtClean="0"/>
              <a:t>7/5/16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892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3F11B-1739-D449-BD5E-3D05E6951917}" type="datetime1">
              <a:rPr lang="en-US" smtClean="0"/>
              <a:t>7/5/16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140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FABB1-8177-344A-9D50-C38771FF47C7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225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68BC6-E711-6D40-AB8F-60352FB91331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14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C8CB1-04BA-CC44-81D6-457EF2405967}" type="datetime1">
              <a:rPr lang="en-US" smtClean="0"/>
              <a:t>7/5/16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7538-3BC4-8846-BFD2-7692EDE4A6E3}" type="datetime1">
              <a:rPr lang="en-US" smtClean="0"/>
              <a:t>7/5/16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D0F5-C616-1D49-A4C9-F8CD524F37EF}" type="datetime1">
              <a:rPr lang="en-US" smtClean="0"/>
              <a:t>7/5/16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D7D79AA-B38F-9F4B-8369-E12D72B4227B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C9F0088-96C8-024B-B142-41A4A2764074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383EE-B274-334E-B3C2-E24942303A55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D7D79AA-B38F-9F4B-8369-E12D72B4227B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9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92EBBD4-7984-D84D-B013-2DE21F9AA31A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0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1B5F9-1EB9-5146-A0A2-D543FBB3141E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8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3.tiff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4.jpe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smtClean="0"/>
              <a:t>a Competition Robot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mtClean="0"/>
              <a:t>ROBOT </a:t>
            </a:r>
            <a:r>
              <a:rPr lang="en-US" smtClean="0"/>
              <a:t>DESIGN </a:t>
            </a:r>
            <a:r>
              <a:rPr lang="en-US" dirty="0" smtClean="0"/>
              <a:t>Lesson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Examine the COMPETITION RUBRIC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When you think you have a good design, test out how it moves and turns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Look at the competition rubrics and see how your robot fits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19" y="3478886"/>
            <a:ext cx="7690633" cy="234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0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This tutorial was created by Sanjay </a:t>
            </a:r>
            <a:r>
              <a:rPr lang="en-US" dirty="0" err="1" smtClean="0"/>
              <a:t>Seshan</a:t>
            </a:r>
            <a:r>
              <a:rPr lang="en-US" dirty="0" smtClean="0"/>
              <a:t> and Arvind </a:t>
            </a:r>
            <a:r>
              <a:rPr lang="en-US" dirty="0" err="1" smtClean="0"/>
              <a:t>Seshan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 More lessons at www.ev3lessons.com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Rules for ROBOT Design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17944" y="1254029"/>
            <a:ext cx="8574087" cy="4846146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RULE #1: </a:t>
            </a:r>
            <a:r>
              <a:rPr lang="en-US" dirty="0" smtClean="0"/>
              <a:t>Take </a:t>
            </a:r>
            <a:r>
              <a:rPr lang="en-US" dirty="0"/>
              <a:t>your time to build your base </a:t>
            </a:r>
            <a:r>
              <a:rPr lang="en-US" dirty="0" smtClean="0"/>
              <a:t>robot before jumping into attachment building and solving missions.</a:t>
            </a:r>
          </a:p>
          <a:p>
            <a:endParaRPr lang="en-US" dirty="0" smtClean="0"/>
          </a:p>
          <a:p>
            <a:r>
              <a:rPr lang="en-US" dirty="0">
                <a:solidFill>
                  <a:srgbClr val="FF0000"/>
                </a:solidFill>
              </a:rPr>
              <a:t>RULE </a:t>
            </a:r>
            <a:r>
              <a:rPr lang="en-US" dirty="0" smtClean="0">
                <a:solidFill>
                  <a:srgbClr val="FF0000"/>
                </a:solidFill>
              </a:rPr>
              <a:t>#2: </a:t>
            </a:r>
            <a:r>
              <a:rPr lang="en-US" dirty="0" smtClean="0"/>
              <a:t>Take time to test your own ideas rather than seeking the “Internet Solution”. As </a:t>
            </a:r>
            <a:r>
              <a:rPr lang="en-US" dirty="0"/>
              <a:t>you progress through FLL, you will develop your building skills and develop your own style. Don’t take shortcuts and skip steps in the learning </a:t>
            </a:r>
            <a:r>
              <a:rPr lang="en-US" dirty="0" smtClean="0"/>
              <a:t>process.</a:t>
            </a:r>
            <a:endParaRPr lang="en-US" dirty="0"/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RULE #3: </a:t>
            </a:r>
            <a:r>
              <a:rPr lang="en-US" dirty="0" smtClean="0"/>
              <a:t>If you are just starting out, it is okay to start with a solid base robot design from someone like LEGO, EV3Lessons, or a book. Don’t start with a robot designed for maximizing points at a contest. Instead, start with a basic design </a:t>
            </a:r>
            <a:r>
              <a:rPr lang="en-US" dirty="0" smtClean="0"/>
              <a:t>(not made for a competition) that you </a:t>
            </a:r>
            <a:r>
              <a:rPr lang="en-US" dirty="0" smtClean="0"/>
              <a:t>can add on to so that your team can discover on their own. Be sure you cite the source for your </a:t>
            </a:r>
            <a:r>
              <a:rPr lang="en-US" dirty="0" smtClean="0"/>
              <a:t>design/strategy </a:t>
            </a:r>
            <a:r>
              <a:rPr lang="en-US" dirty="0" smtClean="0"/>
              <a:t>ideas. 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1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0390"/>
            <a:ext cx="4971799" cy="4735774"/>
          </a:xfrm>
        </p:spPr>
        <p:txBody>
          <a:bodyPr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In the next few slides</a:t>
            </a:r>
            <a:r>
              <a:rPr lang="en-US" sz="1800" dirty="0"/>
              <a:t>, </a:t>
            </a:r>
            <a:r>
              <a:rPr lang="en-US" sz="1800" dirty="0" smtClean="0"/>
              <a:t>we present some key questions you need to ask yourself before building a competition robot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You should consider the pros and cons of each option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We firmly believe that you should design and test ideas for yourself – there is no perfect wheel or perfect design for </a:t>
            </a:r>
            <a:r>
              <a:rPr lang="en-US" sz="1800" dirty="0" smtClean="0"/>
              <a:t>a competition</a:t>
            </a: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We discuss the following 6 factors: Size, Weight/Balance, Sensors &amp; Placement, Arm Motor Placement, Wheel Choice and </a:t>
            </a:r>
            <a:r>
              <a:rPr lang="en-US" sz="1800" dirty="0" smtClean="0"/>
              <a:t>Other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Also refer to the EV3Lessons </a:t>
            </a:r>
            <a:r>
              <a:rPr lang="en-US" sz="1800" dirty="0"/>
              <a:t>Quick Guides: </a:t>
            </a:r>
            <a:r>
              <a:rPr lang="en-US" sz="1600" dirty="0"/>
              <a:t>http://</a:t>
            </a:r>
            <a:r>
              <a:rPr lang="en-US" sz="1600" dirty="0" smtClean="0"/>
              <a:t>ev3lessons.com/</a:t>
            </a:r>
            <a:r>
              <a:rPr lang="en-US" sz="1600" dirty="0" err="1" smtClean="0"/>
              <a:t>guides.html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 smtClean="0"/>
              <a:t>© 2016 EV3Lessons.com, </a:t>
            </a:r>
            <a:r>
              <a:rPr lang="sk-SK" dirty="0" err="1" smtClean="0"/>
              <a:t>Last</a:t>
            </a:r>
            <a:r>
              <a:rPr lang="sk-SK" dirty="0" smtClean="0"/>
              <a:t> </a:t>
            </a:r>
            <a:r>
              <a:rPr lang="sk-SK" dirty="0" err="1" smtClean="0"/>
              <a:t>Edit</a:t>
            </a:r>
            <a:r>
              <a:rPr lang="sk-SK" dirty="0" smtClean="0"/>
              <a:t> 7/04/2016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644" y="1524318"/>
            <a:ext cx="3028384" cy="21213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644" y="3645701"/>
            <a:ext cx="3021780" cy="24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Height &amp; 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76612"/>
            <a:ext cx="4122737" cy="5099845"/>
          </a:xfrm>
        </p:spPr>
        <p:txBody>
          <a:bodyPr>
            <a:normAutofit/>
          </a:bodyPr>
          <a:lstStyle/>
          <a:p>
            <a:pPr marL="346075" indent="-342900">
              <a:buFont typeface="Arial" charset="0"/>
              <a:buChar char="•"/>
            </a:pPr>
            <a:r>
              <a:rPr lang="en-US" dirty="0" smtClean="0"/>
              <a:t>Always check the height </a:t>
            </a:r>
            <a:r>
              <a:rPr lang="en-US" dirty="0"/>
              <a:t>limitations set by the </a:t>
            </a:r>
            <a:r>
              <a:rPr lang="en-US" dirty="0" smtClean="0"/>
              <a:t>rules about </a:t>
            </a:r>
            <a:r>
              <a:rPr lang="en-US" dirty="0"/>
              <a:t>B</a:t>
            </a:r>
            <a:r>
              <a:rPr lang="en-US" dirty="0" smtClean="0"/>
              <a:t>ase (in 2016 the height limit was 12in ~30cm)</a:t>
            </a:r>
          </a:p>
          <a:p>
            <a:pPr marL="346075" indent="-342900">
              <a:buFont typeface="Arial" charset="0"/>
              <a:buChar char="•"/>
            </a:pPr>
            <a:r>
              <a:rPr lang="en-US" dirty="0" smtClean="0"/>
              <a:t>There may be other height </a:t>
            </a:r>
            <a:r>
              <a:rPr lang="en-US" dirty="0"/>
              <a:t>limitations </a:t>
            </a:r>
            <a:r>
              <a:rPr lang="en-US" dirty="0" smtClean="0"/>
              <a:t>caused by the size, shape and location of a mission model (e.g. you may have to go under a bridge)</a:t>
            </a:r>
          </a:p>
          <a:p>
            <a:pPr marL="346075" indent="-342900">
              <a:buFont typeface="Arial" charset="0"/>
              <a:buChar char="•"/>
            </a:pPr>
            <a:r>
              <a:rPr lang="en-US" dirty="0" smtClean="0"/>
              <a:t>Consider width </a:t>
            </a:r>
            <a:r>
              <a:rPr lang="en-US" dirty="0"/>
              <a:t>restrictions caused </a:t>
            </a:r>
            <a:r>
              <a:rPr lang="en-US" dirty="0" smtClean="0"/>
              <a:t>by Base dimensions and narrow openings in the challenge mat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936" y="1259494"/>
            <a:ext cx="2297775" cy="1641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6930" y="2628589"/>
            <a:ext cx="2705744" cy="18655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605790" y="4195417"/>
            <a:ext cx="2155186" cy="22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845" y="1301663"/>
            <a:ext cx="4793821" cy="4785986"/>
          </a:xfrm>
        </p:spPr>
        <p:txBody>
          <a:bodyPr>
            <a:normAutofit fontScale="92500" lnSpcReduction="20000"/>
          </a:bodyPr>
          <a:lstStyle/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/>
              <a:t>Questions to ask yourself: Is your robot well balanced? Is the center of gravity in the right location</a:t>
            </a:r>
            <a:r>
              <a:rPr lang="en-US" b="1" dirty="0" smtClean="0"/>
              <a:t>?</a:t>
            </a:r>
          </a:p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 smtClean="0"/>
              <a:t>The </a:t>
            </a:r>
            <a:r>
              <a:rPr lang="en-US" b="1" dirty="0"/>
              <a:t>robot should not be weighted to any one </a:t>
            </a:r>
            <a:r>
              <a:rPr lang="en-US" b="1" dirty="0" smtClean="0"/>
              <a:t>side</a:t>
            </a:r>
          </a:p>
          <a:p>
            <a:pPr marL="1028700" lvl="2" indent="-342900">
              <a:spcAft>
                <a:spcPts val="600"/>
              </a:spcAft>
              <a:buClrTx/>
            </a:pPr>
            <a:r>
              <a:rPr lang="en-US" b="1" dirty="0" smtClean="0"/>
              <a:t>If </a:t>
            </a:r>
            <a:r>
              <a:rPr lang="en-US" b="1" dirty="0"/>
              <a:t>it does, your moves will be unreliable, the tires may skid, the robot may </a:t>
            </a:r>
            <a:r>
              <a:rPr lang="en-US" b="1" dirty="0" smtClean="0"/>
              <a:t>veer</a:t>
            </a:r>
          </a:p>
          <a:p>
            <a:pPr marL="1028700" lvl="2" indent="-342900">
              <a:spcAft>
                <a:spcPts val="600"/>
              </a:spcAft>
              <a:buClrTx/>
            </a:pPr>
            <a:r>
              <a:rPr lang="en-US" b="1" dirty="0" smtClean="0"/>
              <a:t>Once </a:t>
            </a:r>
            <a:r>
              <a:rPr lang="en-US" b="1" dirty="0"/>
              <a:t>you add the weight of the attachments, this may worsen.</a:t>
            </a:r>
            <a:endParaRPr lang="en-US" b="1" dirty="0" smtClean="0"/>
          </a:p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 smtClean="0"/>
              <a:t>Carefully consider the placement of the brick and also the weight of the attachments</a:t>
            </a:r>
          </a:p>
          <a:p>
            <a:pPr marL="1028700" lvl="2" indent="-342900">
              <a:spcAft>
                <a:spcPts val="600"/>
              </a:spcAft>
              <a:buClrTx/>
            </a:pPr>
            <a:r>
              <a:rPr lang="en-US" b="1" dirty="0" smtClean="0"/>
              <a:t>A brick placed too high might be </a:t>
            </a:r>
            <a:r>
              <a:rPr lang="en-US" b="1" dirty="0" smtClean="0"/>
              <a:t>top heavy</a:t>
            </a:r>
            <a:r>
              <a:rPr lang="en-US" b="1" dirty="0" smtClean="0"/>
              <a:t>. A brick placed too much towards the front or back makes the robot imbalanced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019" y="3616179"/>
            <a:ext cx="2774985" cy="23398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946" y="1301663"/>
            <a:ext cx="2530058" cy="156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1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516" y="1301236"/>
            <a:ext cx="2411905" cy="3107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SensorS</a:t>
            </a:r>
            <a:r>
              <a:rPr lang="en-US" dirty="0" smtClean="0"/>
              <a:t> &amp; </a:t>
            </a:r>
            <a:r>
              <a:rPr lang="en-US" dirty="0" err="1" smtClean="0"/>
              <a:t>THeir</a:t>
            </a:r>
            <a:r>
              <a:rPr lang="en-US" dirty="0" smtClean="0"/>
              <a:t> </a:t>
            </a:r>
            <a:r>
              <a:rPr lang="en-US" dirty="0" smtClean="0"/>
              <a:t>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64085"/>
            <a:ext cx="4891414" cy="4623857"/>
          </a:xfrm>
        </p:spPr>
        <p:txBody>
          <a:bodyPr>
            <a:normAutofit fontScale="92500" lnSpcReduction="20000"/>
          </a:bodyPr>
          <a:lstStyle/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 smtClean="0"/>
              <a:t>What </a:t>
            </a:r>
            <a:r>
              <a:rPr lang="en-US" b="1" dirty="0"/>
              <a:t>sensors do you need to add to accomplish your </a:t>
            </a:r>
            <a:r>
              <a:rPr lang="en-US" b="1" dirty="0" smtClean="0"/>
              <a:t>team’s goals?</a:t>
            </a:r>
          </a:p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 smtClean="0"/>
              <a:t>Where should the sensors be placed?</a:t>
            </a:r>
          </a:p>
          <a:p>
            <a:pPr marL="1028700" lvl="2" indent="-342900">
              <a:spcAft>
                <a:spcPts val="600"/>
              </a:spcAft>
              <a:buClrTx/>
            </a:pPr>
            <a:r>
              <a:rPr lang="en-US" b="1" dirty="0"/>
              <a:t>Color sensors need to be a good distance from the drive wheels to line follow. Sometimes placing them too close to the wheel causes problems with the line </a:t>
            </a:r>
            <a:r>
              <a:rPr lang="en-US" b="1" dirty="0" smtClean="0"/>
              <a:t>follower.</a:t>
            </a:r>
          </a:p>
          <a:p>
            <a:pPr marL="1028700" lvl="2" indent="-342900">
              <a:spcAft>
                <a:spcPts val="600"/>
              </a:spcAft>
              <a:buClrTx/>
            </a:pPr>
            <a:r>
              <a:rPr lang="en-US" b="1" dirty="0" smtClean="0"/>
              <a:t>The </a:t>
            </a:r>
            <a:r>
              <a:rPr lang="en-US" b="1" dirty="0"/>
              <a:t>gyro can be placed </a:t>
            </a:r>
            <a:r>
              <a:rPr lang="en-US" b="1" dirty="0" smtClean="0"/>
              <a:t>anywhere but </a:t>
            </a:r>
            <a:r>
              <a:rPr lang="en-US" b="1" dirty="0"/>
              <a:t>must face </a:t>
            </a:r>
            <a:r>
              <a:rPr lang="en-US" b="1" dirty="0" smtClean="0"/>
              <a:t>a certain direction </a:t>
            </a:r>
            <a:r>
              <a:rPr lang="en-US" b="1" dirty="0"/>
              <a:t>to be used to measure </a:t>
            </a:r>
            <a:r>
              <a:rPr lang="en-US" b="1" dirty="0" smtClean="0"/>
              <a:t>turns</a:t>
            </a:r>
            <a:r>
              <a:rPr lang="en-US" b="1" dirty="0" smtClean="0"/>
              <a:t>. </a:t>
            </a:r>
          </a:p>
          <a:p>
            <a:pPr marL="1028700" lvl="2" indent="-342900">
              <a:spcAft>
                <a:spcPts val="600"/>
              </a:spcAft>
              <a:buClrTx/>
            </a:pPr>
            <a:r>
              <a:rPr lang="en-US" b="1" dirty="0" smtClean="0"/>
              <a:t>The </a:t>
            </a:r>
            <a:r>
              <a:rPr lang="en-US" b="1" dirty="0"/>
              <a:t>other sensors need to be placed where they are most useful - on the side of the robot where you will use them the most</a:t>
            </a:r>
            <a:r>
              <a:rPr lang="en-US" b="1" dirty="0" smtClean="0"/>
              <a:t>.</a:t>
            </a:r>
          </a:p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 smtClean="0"/>
              <a:t>There are some useful Quick Guides available on EV3Lessons about sensor placement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61" y="3056351"/>
            <a:ext cx="2398822" cy="3154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059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Motor 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812"/>
            <a:ext cx="4816258" cy="477335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If </a:t>
            </a:r>
            <a:r>
              <a:rPr lang="en-US" dirty="0"/>
              <a:t>you are using the EV3, you can use 2 additional motors (of any type). You need to decide if you like the Medium or Large Motor. 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Where </a:t>
            </a:r>
            <a:r>
              <a:rPr lang="en-US" dirty="0"/>
              <a:t>you place them depends on the attachments you build and if you are willing to add gears to your </a:t>
            </a:r>
            <a:r>
              <a:rPr lang="en-US" dirty="0" smtClean="0"/>
              <a:t>attachment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Do you have to do a task up high or low to the </a:t>
            </a:r>
            <a:r>
              <a:rPr lang="en-US" dirty="0" smtClean="0"/>
              <a:t>mat?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Will you be able to add attachments to the motor </a:t>
            </a:r>
            <a:r>
              <a:rPr lang="en-US" dirty="0" smtClean="0"/>
              <a:t>quickly and easily?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Is the robot still balanced after adding the extra motors?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8924" y="1095023"/>
            <a:ext cx="2780779" cy="2957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8925" y="4052536"/>
            <a:ext cx="2780779" cy="230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92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7864"/>
            <a:ext cx="4791205" cy="4748300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Don’t listen to anyone who tells you which wheels are best for FIRST LEGO </a:t>
            </a:r>
            <a:r>
              <a:rPr lang="en-US" dirty="0" smtClean="0">
                <a:solidFill>
                  <a:srgbClr val="FF0000"/>
                </a:solidFill>
              </a:rPr>
              <a:t>League. Every </a:t>
            </a:r>
            <a:r>
              <a:rPr lang="en-US" dirty="0">
                <a:solidFill>
                  <a:srgbClr val="FF0000"/>
                </a:solidFill>
              </a:rPr>
              <a:t>robot is different. Every year of the contest is different.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Always do your own tests to determine which wheel is best for your particular robot and what the tradeoffs </a:t>
            </a:r>
            <a:r>
              <a:rPr lang="en-US" dirty="0" smtClean="0">
                <a:solidFill>
                  <a:srgbClr val="FF0000"/>
                </a:solidFill>
              </a:rPr>
              <a:t>are</a:t>
            </a:r>
            <a:endParaRPr lang="en-US" b="1" dirty="0">
              <a:solidFill>
                <a:srgbClr val="FF0000"/>
              </a:solidFill>
            </a:endParaRPr>
          </a:p>
          <a:p>
            <a:pPr marL="342900" lvl="1" indent="-342900">
              <a:spcAft>
                <a:spcPts val="600"/>
              </a:spcAft>
              <a:buClrTx/>
            </a:pPr>
            <a:r>
              <a:rPr lang="en-US" b="1" dirty="0" smtClean="0"/>
              <a:t>Larger wheels </a:t>
            </a:r>
            <a:r>
              <a:rPr lang="en-US" b="1" dirty="0"/>
              <a:t>may be faster, but </a:t>
            </a:r>
            <a:r>
              <a:rPr lang="en-US" b="1" dirty="0" smtClean="0"/>
              <a:t>are less </a:t>
            </a:r>
            <a:r>
              <a:rPr lang="en-US" b="1" dirty="0"/>
              <a:t>precise and have more slack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Small wheels </a:t>
            </a:r>
            <a:r>
              <a:rPr lang="en-US" dirty="0"/>
              <a:t>are </a:t>
            </a:r>
            <a:r>
              <a:rPr lang="en-US" dirty="0" smtClean="0"/>
              <a:t>slower, but </a:t>
            </a:r>
            <a:r>
              <a:rPr lang="en-US" dirty="0"/>
              <a:t>sometimes are more precise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Firmer </a:t>
            </a:r>
            <a:r>
              <a:rPr lang="en-US" dirty="0"/>
              <a:t>tires won’t become out of shape or come off the rims.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Back </a:t>
            </a:r>
            <a:r>
              <a:rPr lang="en-US" dirty="0"/>
              <a:t>wheels/skids need to be able to move in many directions and be at the same height as the front </a:t>
            </a:r>
            <a:r>
              <a:rPr lang="en-US" dirty="0" smtClean="0"/>
              <a:t>wheels.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Make </a:t>
            </a:r>
            <a:r>
              <a:rPr lang="en-US" b="1" dirty="0"/>
              <a:t>sure that your wheels stay in place and do not flex out. If you are using treads, make sure they are installed tightly.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232" y="1524318"/>
            <a:ext cx="2179530" cy="2141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7280" y="4214954"/>
            <a:ext cx="2820103" cy="14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95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233"/>
            <a:ext cx="4716049" cy="5061223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Is your robot durable (or do things fall apart easily)?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When you remove an attachment does something break off on the robot?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Planning </a:t>
            </a:r>
            <a:r>
              <a:rPr lang="en-US" dirty="0"/>
              <a:t>to ride on walls? Consider adding small wheels in the corner of your robot</a:t>
            </a:r>
            <a:r>
              <a:rPr lang="en-US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Planning to square/align on lines? You might want a second color sensor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Can access </a:t>
            </a:r>
            <a:r>
              <a:rPr lang="en-US" dirty="0" smtClean="0"/>
              <a:t>your charging port if you use rechargeable </a:t>
            </a:r>
            <a:r>
              <a:rPr lang="en-US" dirty="0" smtClean="0"/>
              <a:t>batteries?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 smtClean="0"/>
              <a:t>easily access the brick if you plan to use </a:t>
            </a:r>
            <a:r>
              <a:rPr lang="en-US" dirty="0" smtClean="0"/>
              <a:t>AAs?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Can you access </a:t>
            </a:r>
            <a:r>
              <a:rPr lang="en-US" dirty="0" smtClean="0"/>
              <a:t>the USB port to download programs at contests where Bluetooth is not </a:t>
            </a:r>
            <a:r>
              <a:rPr lang="en-US" dirty="0" smtClean="0"/>
              <a:t>permitted?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 EV3Lessons.com, Last Edit 7/04/2016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2936" y="1781360"/>
            <a:ext cx="3547997" cy="301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47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9E0F3691-EE43-2247-B654-E079F60D988E}" vid="{2FA53789-A7CC-A64D-865A-ABC39EE28B46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4136</TotalTime>
  <Words>1000</Words>
  <Application>Microsoft Macintosh PowerPoint</Application>
  <PresentationFormat>On-screen Show (4:3)</PresentationFormat>
  <Paragraphs>83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 Black</vt:lpstr>
      <vt:lpstr>Calibri</vt:lpstr>
      <vt:lpstr>Calibri Light</vt:lpstr>
      <vt:lpstr>Helvetica Neue</vt:lpstr>
      <vt:lpstr>Arial</vt:lpstr>
      <vt:lpstr>Essential</vt:lpstr>
      <vt:lpstr>beginner</vt:lpstr>
      <vt:lpstr>Custom Design</vt:lpstr>
      <vt:lpstr>robotdesign</vt:lpstr>
      <vt:lpstr>1_beginner</vt:lpstr>
      <vt:lpstr>1_Custom Design</vt:lpstr>
      <vt:lpstr>ROBOT DESIGN Lesson</vt:lpstr>
      <vt:lpstr>Our Rules for ROBOT Design</vt:lpstr>
      <vt:lpstr>DESIGN CONSIDERATIONS</vt:lpstr>
      <vt:lpstr>Height &amp; Width</vt:lpstr>
      <vt:lpstr>balance</vt:lpstr>
      <vt:lpstr>SensorS &amp; THeir placement</vt:lpstr>
      <vt:lpstr>ARM Motor placement</vt:lpstr>
      <vt:lpstr>Wheels</vt:lpstr>
      <vt:lpstr>OTHER CONSIDERATIONS</vt:lpstr>
      <vt:lpstr>Examine the COMPETITION RUBRIC</vt:lpstr>
      <vt:lpstr>Credits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Srinivasan Seshan</cp:lastModifiedBy>
  <cp:revision>69</cp:revision>
  <cp:lastPrinted>2016-07-05T17:09:05Z</cp:lastPrinted>
  <dcterms:created xsi:type="dcterms:W3CDTF">2014-10-28T21:59:38Z</dcterms:created>
  <dcterms:modified xsi:type="dcterms:W3CDTF">2016-07-05T20:06:04Z</dcterms:modified>
</cp:coreProperties>
</file>